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sldIdLst>
    <p:sldId id="265" r:id="rId3"/>
    <p:sldId id="256" r:id="rId4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ext 2"/>
          <p:cNvSpPr/>
          <p:nvPr/>
        </p:nvSpPr>
        <p:spPr>
          <a:xfrm>
            <a:off x="8319214" y="618331"/>
            <a:ext cx="7477601" cy="958215"/>
          </a:xfrm>
          <a:prstGeom prst="rect">
            <a:avLst/>
          </a:prstGeom>
          <a:noFill/>
        </p:spPr>
        <p:txBody>
          <a:bodyPr wrap="none" rtlCol="0" anchor="t"/>
          <a:p>
            <a:pPr marL="0" indent="0">
              <a:lnSpc>
                <a:spcPts val="7545"/>
              </a:lnSpc>
              <a:buNone/>
            </a:pPr>
            <a:r>
              <a:rPr lang="en-US" sz="603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 </a:t>
            </a:r>
            <a:r>
              <a:rPr lang="ru-RU" altLang="en-US" sz="603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Ш</a:t>
            </a:r>
            <a:r>
              <a:rPr lang="en-US" sz="603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ахмат</a:t>
            </a:r>
            <a:r>
              <a:rPr lang="ru-RU" altLang="en-US" sz="603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ы</a:t>
            </a:r>
            <a:endParaRPr lang="ru-RU" altLang="en-US" sz="6035" b="1" dirty="0">
              <a:solidFill>
                <a:srgbClr val="101014"/>
              </a:solidFill>
              <a:latin typeface="Playfair Display" pitchFamily="34" charset="0"/>
              <a:ea typeface="Playfair Display" pitchFamily="34" charset="-122"/>
              <a:cs typeface="Playfair Display" pitchFamily="34" charset="-120"/>
            </a:endParaRPr>
          </a:p>
          <a:p>
            <a:pPr marL="0" indent="0">
              <a:lnSpc>
                <a:spcPts val="7545"/>
              </a:lnSpc>
              <a:buNone/>
            </a:pPr>
            <a:r>
              <a:rPr lang="ru-RU" altLang="en-US" sz="3200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Разработчик: Алеев Сергей, </a:t>
            </a:r>
            <a:endParaRPr lang="ru-RU" altLang="en-US" sz="3200" b="1" dirty="0">
              <a:solidFill>
                <a:srgbClr val="101014"/>
              </a:solidFill>
              <a:latin typeface="Playfair Display" pitchFamily="34" charset="0"/>
              <a:ea typeface="Playfair Display" pitchFamily="34" charset="-122"/>
              <a:cs typeface="Playfair Display" pitchFamily="34" charset="-120"/>
            </a:endParaRPr>
          </a:p>
          <a:p>
            <a:pPr marL="0" indent="0">
              <a:lnSpc>
                <a:spcPts val="7545"/>
              </a:lnSpc>
              <a:buNone/>
            </a:pPr>
            <a:r>
              <a:rPr lang="ru-RU" altLang="en-US" sz="3200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студен группы 2ис3</a:t>
            </a:r>
            <a:endParaRPr lang="ru-RU" altLang="en-US" sz="3200" b="1" dirty="0">
              <a:solidFill>
                <a:srgbClr val="101014"/>
              </a:solidFill>
              <a:latin typeface="Playfair Display" pitchFamily="34" charset="0"/>
              <a:ea typeface="Playfair Display" pitchFamily="34" charset="-122"/>
              <a:cs typeface="Playfair Display" pitchFamily="34" charset="-120"/>
            </a:endParaRPr>
          </a:p>
        </p:txBody>
      </p:sp>
      <p:pic>
        <p:nvPicPr>
          <p:cNvPr id="100" name="Изображение 99"/>
          <p:cNvPicPr/>
          <p:nvPr/>
        </p:nvPicPr>
        <p:blipFill>
          <a:blip r:embed="rId1"/>
          <a:stretch>
            <a:fillRect/>
          </a:stretch>
        </p:blipFill>
        <p:spPr>
          <a:xfrm>
            <a:off x="-295275" y="0"/>
            <a:ext cx="8009890" cy="82296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</p:spPr>
      </p:sp>
      <p:sp>
        <p:nvSpPr>
          <p:cNvPr id="4" name="Text 2"/>
          <p:cNvSpPr/>
          <p:nvPr/>
        </p:nvSpPr>
        <p:spPr>
          <a:xfrm>
            <a:off x="2037993" y="2412087"/>
            <a:ext cx="55549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Бизнес-показатели</a:t>
            </a:r>
            <a:endParaRPr lang="en-US" sz="4375" dirty="0"/>
          </a:p>
        </p:txBody>
      </p:sp>
      <p:sp>
        <p:nvSpPr>
          <p:cNvPr id="5" name="Shape 3"/>
          <p:cNvSpPr/>
          <p:nvPr/>
        </p:nvSpPr>
        <p:spPr>
          <a:xfrm>
            <a:off x="2037993" y="3550801"/>
            <a:ext cx="10554414" cy="637103"/>
          </a:xfrm>
          <a:prstGeom prst="rect">
            <a:avLst/>
          </a:prstGeom>
          <a:solidFill>
            <a:srgbClr val="DEDEE9"/>
          </a:solidFill>
        </p:spPr>
      </p:sp>
      <p:sp>
        <p:nvSpPr>
          <p:cNvPr id="6" name="Text 4"/>
          <p:cNvSpPr/>
          <p:nvPr/>
        </p:nvSpPr>
        <p:spPr>
          <a:xfrm>
            <a:off x="2260163" y="3691652"/>
            <a:ext cx="4829056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Себестоимость разработки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41181" y="3691652"/>
            <a:ext cx="4829056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От </a:t>
            </a:r>
            <a:r>
              <a:rPr lang="ru-RU" alt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100</a:t>
            </a: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д</a:t>
            </a:r>
            <a:r>
              <a:rPr lang="ru-RU" alt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 500</a:t>
            </a: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рублей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260163" y="4328755"/>
            <a:ext cx="4829056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Предполагаемая цена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41181" y="4258270"/>
            <a:ext cx="4829056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Бесплатное базовое использование, платные подписки и дополнения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2037993" y="5180409"/>
            <a:ext cx="10554414" cy="637103"/>
          </a:xfrm>
          <a:prstGeom prst="rect">
            <a:avLst/>
          </a:prstGeom>
          <a:solidFill>
            <a:srgbClr val="DEDEE9"/>
          </a:solidFill>
        </p:spPr>
      </p:sp>
      <p:sp>
        <p:nvSpPr>
          <p:cNvPr id="11" name="Text 9"/>
          <p:cNvSpPr/>
          <p:nvPr/>
        </p:nvSpPr>
        <p:spPr>
          <a:xfrm>
            <a:off x="2260163" y="5321260"/>
            <a:ext cx="4829056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ru-RU" alt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Срок о</a:t>
            </a: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купаемост</a:t>
            </a:r>
            <a:r>
              <a:rPr lang="ru-RU" alt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</a:t>
            </a:r>
            <a:endParaRPr lang="ru-RU" altLang="en-US" sz="1750" dirty="0">
              <a:solidFill>
                <a:srgbClr val="3939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089061" y="5321260"/>
            <a:ext cx="4829056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ru-RU" alt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меньше месяца</a:t>
            </a: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при успешной монетизации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438876"/>
            <a:ext cx="7477601" cy="9582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История шахмат</a:t>
            </a:r>
            <a:endParaRPr lang="en-US" sz="6035" dirty="0"/>
          </a:p>
        </p:txBody>
      </p:sp>
      <p:sp>
        <p:nvSpPr>
          <p:cNvPr id="6" name="Text 3"/>
          <p:cNvSpPr/>
          <p:nvPr/>
        </p:nvSpPr>
        <p:spPr>
          <a:xfrm>
            <a:off x="6319599" y="3730347"/>
            <a:ext cx="7477601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Шахматы - одна из древнейших интеллектуальных игр в мире, берущая свои корни в Древней Индии. На протяжении веков она распространилась по всему миру, развиваясь и адаптируясь к различным культурам и традициям.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319599" y="5418534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</p:spPr>
      </p:sp>
      <p:sp>
        <p:nvSpPr>
          <p:cNvPr id="4" name="Text 2"/>
          <p:cNvSpPr/>
          <p:nvPr/>
        </p:nvSpPr>
        <p:spPr>
          <a:xfrm>
            <a:off x="2037993" y="2039064"/>
            <a:ext cx="6756202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Основные правила игры</a:t>
            </a:r>
            <a:endParaRPr lang="en-US" sz="4375" dirty="0"/>
          </a:p>
        </p:txBody>
      </p:sp>
      <p:sp>
        <p:nvSpPr>
          <p:cNvPr id="5" name="Text 3"/>
          <p:cNvSpPr/>
          <p:nvPr/>
        </p:nvSpPr>
        <p:spPr>
          <a:xfrm>
            <a:off x="2037993" y="3288863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Фигуры</a:t>
            </a:r>
            <a:endParaRPr lang="en-US" sz="2185" dirty="0"/>
          </a:p>
        </p:txBody>
      </p:sp>
      <p:sp>
        <p:nvSpPr>
          <p:cNvPr id="6" name="Text 4"/>
          <p:cNvSpPr/>
          <p:nvPr/>
        </p:nvSpPr>
        <p:spPr>
          <a:xfrm>
            <a:off x="2037993" y="3858220"/>
            <a:ext cx="3156347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 шахматах используются 16 фигур: 1 король, 1 ферзь, 2 слона, 2 коня, 2 ладьи и 8 пешек.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288863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Ходы</a:t>
            </a:r>
            <a:endParaRPr lang="en-US" sz="2185" dirty="0"/>
          </a:p>
        </p:txBody>
      </p:sp>
      <p:sp>
        <p:nvSpPr>
          <p:cNvPr id="8" name="Text 6"/>
          <p:cNvSpPr/>
          <p:nvPr/>
        </p:nvSpPr>
        <p:spPr>
          <a:xfrm>
            <a:off x="5743932" y="3858220"/>
            <a:ext cx="3156347" cy="213240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Каждая фигура имеет свои ограничения на передвижение. Например, ладья ходит по вертикали и горизонтали, а конь - буквой "Г".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288863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Цель</a:t>
            </a:r>
            <a:endParaRPr lang="en-US" sz="2185" dirty="0"/>
          </a:p>
        </p:txBody>
      </p:sp>
      <p:sp>
        <p:nvSpPr>
          <p:cNvPr id="10" name="Text 8"/>
          <p:cNvSpPr/>
          <p:nvPr/>
        </p:nvSpPr>
        <p:spPr>
          <a:xfrm>
            <a:off x="9449872" y="3858220"/>
            <a:ext cx="3156347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Основная цель - поставить мат королю противника, не позволив ему совершать ходы.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693307"/>
            <a:ext cx="8440817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Виртуальная шахматная доска</a:t>
            </a:r>
            <a:endParaRPr lang="en-US" sz="4375" dirty="0"/>
          </a:p>
        </p:txBody>
      </p:sp>
      <p:sp>
        <p:nvSpPr>
          <p:cNvPr id="6" name="Shape 3"/>
          <p:cNvSpPr/>
          <p:nvPr/>
        </p:nvSpPr>
        <p:spPr>
          <a:xfrm>
            <a:off x="833199" y="289452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DEDEE9"/>
          </a:solidFill>
        </p:spPr>
      </p:sp>
      <p:sp>
        <p:nvSpPr>
          <p:cNvPr id="7" name="Text 4"/>
          <p:cNvSpPr/>
          <p:nvPr/>
        </p:nvSpPr>
        <p:spPr>
          <a:xfrm>
            <a:off x="1019294" y="2936200"/>
            <a:ext cx="127754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1</a:t>
            </a:r>
            <a:endParaRPr lang="en-US" sz="2625" dirty="0"/>
          </a:p>
        </p:txBody>
      </p:sp>
      <p:sp>
        <p:nvSpPr>
          <p:cNvPr id="8" name="Text 5"/>
          <p:cNvSpPr/>
          <p:nvPr/>
        </p:nvSpPr>
        <p:spPr>
          <a:xfrm>
            <a:off x="1555313" y="2970848"/>
            <a:ext cx="3467457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Повышение доступности</a:t>
            </a:r>
            <a:endParaRPr lang="en-US" sz="2185" dirty="0"/>
          </a:p>
        </p:txBody>
      </p:sp>
      <p:sp>
        <p:nvSpPr>
          <p:cNvPr id="9" name="Text 6"/>
          <p:cNvSpPr/>
          <p:nvPr/>
        </p:nvSpPr>
        <p:spPr>
          <a:xfrm>
            <a:off x="1555313" y="3451265"/>
            <a:ext cx="3820001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Виртуальная доска делает шахматы более доступными для широкой аудитории.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597485" y="289452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DEDEE9"/>
          </a:solidFill>
        </p:spPr>
      </p:sp>
      <p:sp>
        <p:nvSpPr>
          <p:cNvPr id="11" name="Text 8"/>
          <p:cNvSpPr/>
          <p:nvPr/>
        </p:nvSpPr>
        <p:spPr>
          <a:xfrm>
            <a:off x="5760244" y="2936200"/>
            <a:ext cx="174308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2</a:t>
            </a:r>
            <a:endParaRPr lang="en-US" sz="2625" dirty="0"/>
          </a:p>
        </p:txBody>
      </p:sp>
      <p:sp>
        <p:nvSpPr>
          <p:cNvPr id="12" name="Text 9"/>
          <p:cNvSpPr/>
          <p:nvPr/>
        </p:nvSpPr>
        <p:spPr>
          <a:xfrm>
            <a:off x="6319599" y="2970848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Удобство</a:t>
            </a:r>
            <a:endParaRPr lang="en-US" sz="2185" dirty="0"/>
          </a:p>
        </p:txBody>
      </p:sp>
      <p:sp>
        <p:nvSpPr>
          <p:cNvPr id="13" name="Text 10"/>
          <p:cNvSpPr/>
          <p:nvPr/>
        </p:nvSpPr>
        <p:spPr>
          <a:xfrm>
            <a:off x="6319599" y="3451265"/>
            <a:ext cx="3820001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Игроки могут соревноваться в любом месте и в любое время, используя компьютер 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33199" y="526863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DEDEE9"/>
          </a:solidFill>
        </p:spPr>
      </p:sp>
      <p:sp>
        <p:nvSpPr>
          <p:cNvPr id="15" name="Text 12"/>
          <p:cNvSpPr/>
          <p:nvPr/>
        </p:nvSpPr>
        <p:spPr>
          <a:xfrm>
            <a:off x="1001792" y="5310307"/>
            <a:ext cx="162639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3</a:t>
            </a:r>
            <a:endParaRPr lang="en-US" sz="2625" dirty="0"/>
          </a:p>
        </p:txBody>
      </p:sp>
      <p:sp>
        <p:nvSpPr>
          <p:cNvPr id="16" name="Text 13"/>
          <p:cNvSpPr/>
          <p:nvPr/>
        </p:nvSpPr>
        <p:spPr>
          <a:xfrm>
            <a:off x="1555313" y="5344954"/>
            <a:ext cx="3614023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Инновационные функции</a:t>
            </a:r>
            <a:endParaRPr lang="en-US" sz="2185" dirty="0"/>
          </a:p>
        </p:txBody>
      </p:sp>
      <p:sp>
        <p:nvSpPr>
          <p:cNvPr id="17" name="Text 14"/>
          <p:cNvSpPr/>
          <p:nvPr/>
        </p:nvSpPr>
        <p:spPr>
          <a:xfrm>
            <a:off x="1555313" y="5825371"/>
            <a:ext cx="8584287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Электронная версия открывает возможности для анализа партий.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</p:spPr>
      </p:sp>
      <p:sp>
        <p:nvSpPr>
          <p:cNvPr id="4" name="Text 2"/>
          <p:cNvSpPr/>
          <p:nvPr/>
        </p:nvSpPr>
        <p:spPr>
          <a:xfrm>
            <a:off x="509548" y="2027872"/>
            <a:ext cx="6521291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Технологии разработки</a:t>
            </a:r>
            <a:endParaRPr lang="en-US" sz="4375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34388" y="3166586"/>
            <a:ext cx="555427" cy="55542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44218" y="3944183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Программирование</a:t>
            </a:r>
            <a:endParaRPr lang="en-US" sz="2185" dirty="0"/>
          </a:p>
        </p:txBody>
      </p:sp>
      <p:sp>
        <p:nvSpPr>
          <p:cNvPr id="7" name="Text 4"/>
          <p:cNvSpPr/>
          <p:nvPr/>
        </p:nvSpPr>
        <p:spPr>
          <a:xfrm>
            <a:off x="1044218" y="4424601"/>
            <a:ext cx="3295888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Использование для разработки </a:t>
            </a:r>
            <a:r>
              <a:rPr lang="ru-RU" alt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проекта</a:t>
            </a:r>
            <a:endParaRPr lang="en-US" sz="1750" dirty="0">
              <a:solidFill>
                <a:srgbClr val="3939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среду программирования Visual Studio и язык c#</a:t>
            </a:r>
            <a:endParaRPr lang="en-US" sz="1750" dirty="0">
              <a:solidFill>
                <a:srgbClr val="3939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6697" y="3165951"/>
            <a:ext cx="555427" cy="55542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546362" y="3944183"/>
            <a:ext cx="3296007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Графическое оформление</a:t>
            </a:r>
            <a:endParaRPr lang="en-US" sz="2185" dirty="0"/>
          </a:p>
        </p:txBody>
      </p:sp>
      <p:sp>
        <p:nvSpPr>
          <p:cNvPr id="10" name="Text 6"/>
          <p:cNvSpPr/>
          <p:nvPr/>
        </p:nvSpPr>
        <p:spPr>
          <a:xfrm>
            <a:off x="4545727" y="4771152"/>
            <a:ext cx="3296007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Визуализация игрового поля и фигур с хорошим качеством изображениея</a:t>
            </a:r>
            <a:endParaRPr lang="en-US" sz="1750" dirty="0">
              <a:solidFill>
                <a:srgbClr val="3939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</p:txBody>
      </p:sp>
      <p:pic>
        <p:nvPicPr>
          <p:cNvPr id="15" name="Изображение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7355" y="960120"/>
            <a:ext cx="5996940" cy="59969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F3F3F7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620" y="0"/>
            <a:ext cx="3657600" cy="82307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86156" y="607576"/>
            <a:ext cx="9315688" cy="138112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5435"/>
              </a:lnSpc>
              <a:buNone/>
            </a:pPr>
            <a:r>
              <a:rPr lang="en-US" sz="4350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Функциональность виртуальной доски</a:t>
            </a:r>
            <a:endParaRPr lang="en-US" sz="43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156" y="2320052"/>
            <a:ext cx="1104781" cy="176772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922288" y="2540913"/>
            <a:ext cx="2762131" cy="3452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20"/>
              </a:lnSpc>
              <a:buNone/>
            </a:pPr>
            <a:r>
              <a:rPr lang="en-US" sz="217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Игровой режим</a:t>
            </a:r>
            <a:endParaRPr lang="en-US" sz="2175" dirty="0"/>
          </a:p>
        </p:txBody>
      </p:sp>
      <p:sp>
        <p:nvSpPr>
          <p:cNvPr id="8" name="Text 4"/>
          <p:cNvSpPr/>
          <p:nvPr/>
        </p:nvSpPr>
        <p:spPr>
          <a:xfrm>
            <a:off x="5922288" y="3018711"/>
            <a:ext cx="7879556" cy="70699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85"/>
              </a:lnSpc>
              <a:buNone/>
            </a:pPr>
            <a:r>
              <a:rPr lang="en-US" sz="174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Возможность играть в шахматы против компьютера или человека в режиме реального времени.</a:t>
            </a:r>
            <a:endParaRPr lang="en-US" sz="174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6156" y="4087773"/>
            <a:ext cx="1104781" cy="176772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922288" y="4308634"/>
            <a:ext cx="2762131" cy="3452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20"/>
              </a:lnSpc>
              <a:buNone/>
            </a:pPr>
            <a:r>
              <a:rPr lang="en-US" sz="217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Обучение</a:t>
            </a:r>
            <a:endParaRPr lang="en-US" sz="2175" dirty="0"/>
          </a:p>
        </p:txBody>
      </p:sp>
      <p:sp>
        <p:nvSpPr>
          <p:cNvPr id="11" name="Text 6"/>
          <p:cNvSpPr/>
          <p:nvPr/>
        </p:nvSpPr>
        <p:spPr>
          <a:xfrm>
            <a:off x="5922288" y="4786432"/>
            <a:ext cx="7879556" cy="70699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85"/>
              </a:lnSpc>
              <a:buNone/>
            </a:pPr>
            <a:r>
              <a:rPr lang="en-US" sz="174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Встроенные уроки и тренажеры для изучения и совершенствования навыков игры.</a:t>
            </a:r>
            <a:endParaRPr lang="en-US" sz="174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6156" y="5855494"/>
            <a:ext cx="1104781" cy="176772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5922288" y="6076355"/>
            <a:ext cx="2762131" cy="3452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20"/>
              </a:lnSpc>
              <a:buNone/>
            </a:pPr>
            <a:r>
              <a:rPr lang="en-US" sz="217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Анализ партий</a:t>
            </a:r>
            <a:endParaRPr lang="en-US" sz="2175" dirty="0"/>
          </a:p>
        </p:txBody>
      </p:sp>
      <p:sp>
        <p:nvSpPr>
          <p:cNvPr id="14" name="Text 8"/>
          <p:cNvSpPr/>
          <p:nvPr/>
        </p:nvSpPr>
        <p:spPr>
          <a:xfrm>
            <a:off x="5922288" y="6554153"/>
            <a:ext cx="7879556" cy="70699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85"/>
              </a:lnSpc>
              <a:buNone/>
            </a:pPr>
            <a:r>
              <a:rPr lang="en-US" sz="174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Функции просмотра и разбора сыгранных партий с предложениями улучшения ходов.</a:t>
            </a:r>
            <a:endParaRPr lang="en-US" sz="174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>
              <a:alpha val="85000"/>
            </a:srgbClr>
          </a:solidFill>
        </p:spPr>
      </p:sp>
      <p:sp>
        <p:nvSpPr>
          <p:cNvPr id="6" name="Text 3"/>
          <p:cNvSpPr/>
          <p:nvPr/>
        </p:nvSpPr>
        <p:spPr>
          <a:xfrm>
            <a:off x="2037993" y="2250043"/>
            <a:ext cx="9557266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Преимущества виртуальной доски</a:t>
            </a:r>
            <a:endParaRPr lang="en-US" sz="4375" dirty="0"/>
          </a:p>
        </p:txBody>
      </p:sp>
      <p:sp>
        <p:nvSpPr>
          <p:cNvPr id="7" name="Shape 4"/>
          <p:cNvSpPr/>
          <p:nvPr/>
        </p:nvSpPr>
        <p:spPr>
          <a:xfrm>
            <a:off x="2037993" y="3277672"/>
            <a:ext cx="3370064" cy="2701766"/>
          </a:xfrm>
          <a:prstGeom prst="roundRect">
            <a:avLst>
              <a:gd name="adj" fmla="val 4935"/>
            </a:avLst>
          </a:prstGeom>
          <a:solidFill>
            <a:srgbClr val="DEDEE9"/>
          </a:solidFill>
        </p:spPr>
      </p:sp>
      <p:sp>
        <p:nvSpPr>
          <p:cNvPr id="8" name="Text 5"/>
          <p:cNvSpPr/>
          <p:nvPr/>
        </p:nvSpPr>
        <p:spPr>
          <a:xfrm>
            <a:off x="2260163" y="3499842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Доступность</a:t>
            </a:r>
            <a:endParaRPr lang="en-US" sz="2185" dirty="0"/>
          </a:p>
        </p:txBody>
      </p:sp>
      <p:sp>
        <p:nvSpPr>
          <p:cNvPr id="9" name="Text 6"/>
          <p:cNvSpPr/>
          <p:nvPr/>
        </p:nvSpPr>
        <p:spPr>
          <a:xfrm>
            <a:off x="2260163" y="3980259"/>
            <a:ext cx="2925723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Игру можно начать в любое время, не требуя физического пространства и фигур.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5852398" y="4327446"/>
            <a:ext cx="2925723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222740" y="3277870"/>
            <a:ext cx="3369945" cy="3134360"/>
          </a:xfrm>
          <a:prstGeom prst="roundRect">
            <a:avLst>
              <a:gd name="adj" fmla="val 4935"/>
            </a:avLst>
          </a:prstGeom>
          <a:solidFill>
            <a:srgbClr val="DEDEE9"/>
          </a:solidFill>
        </p:spPr>
      </p:sp>
      <p:sp>
        <p:nvSpPr>
          <p:cNvPr id="14" name="Text 11"/>
          <p:cNvSpPr/>
          <p:nvPr/>
        </p:nvSpPr>
        <p:spPr>
          <a:xfrm>
            <a:off x="9444633" y="3499842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Инновации</a:t>
            </a:r>
            <a:endParaRPr lang="en-US" sz="2185" dirty="0"/>
          </a:p>
        </p:txBody>
      </p:sp>
      <p:sp>
        <p:nvSpPr>
          <p:cNvPr id="15" name="Text 12"/>
          <p:cNvSpPr/>
          <p:nvPr/>
        </p:nvSpPr>
        <p:spPr>
          <a:xfrm>
            <a:off x="9444633" y="3980259"/>
            <a:ext cx="2925723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Цифровой формат открывает новые возможности для развития и популяризации шахмат.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</p:spPr>
      </p:sp>
      <p:sp>
        <p:nvSpPr>
          <p:cNvPr id="4" name="Text 2"/>
          <p:cNvSpPr/>
          <p:nvPr/>
        </p:nvSpPr>
        <p:spPr>
          <a:xfrm>
            <a:off x="2037993" y="2047280"/>
            <a:ext cx="6212443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Ограничения системы</a:t>
            </a:r>
            <a:endParaRPr lang="en-US" sz="4375" dirty="0"/>
          </a:p>
        </p:txBody>
      </p:sp>
      <p:sp>
        <p:nvSpPr>
          <p:cNvPr id="5" name="Text 3"/>
          <p:cNvSpPr/>
          <p:nvPr/>
        </p:nvSpPr>
        <p:spPr>
          <a:xfrm>
            <a:off x="2037993" y="3297079"/>
            <a:ext cx="3156347" cy="104155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Отсутствие физических ощущений</a:t>
            </a:r>
            <a:endParaRPr lang="en-US" sz="2185" dirty="0"/>
          </a:p>
        </p:txBody>
      </p:sp>
      <p:sp>
        <p:nvSpPr>
          <p:cNvPr id="6" name="Text 4"/>
          <p:cNvSpPr/>
          <p:nvPr/>
        </p:nvSpPr>
        <p:spPr>
          <a:xfrm>
            <a:off x="2037993" y="4560808"/>
            <a:ext cx="3156347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Игра на виртуальной доске не передает тактильных ощущений передвижения фигур.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297079"/>
            <a:ext cx="3156347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Необходимость в технике</a:t>
            </a:r>
            <a:endParaRPr lang="en-US" sz="2185" dirty="0"/>
          </a:p>
        </p:txBody>
      </p:sp>
      <p:sp>
        <p:nvSpPr>
          <p:cNvPr id="8" name="Text 6"/>
          <p:cNvSpPr/>
          <p:nvPr/>
        </p:nvSpPr>
        <p:spPr>
          <a:xfrm>
            <a:off x="5743932" y="4213622"/>
            <a:ext cx="3156347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Использование системы требует наличия компьютера или мобильного устройства.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297079"/>
            <a:ext cx="3156347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Возможные технические сбои</a:t>
            </a:r>
            <a:endParaRPr lang="en-US" sz="2185" dirty="0"/>
          </a:p>
        </p:txBody>
      </p:sp>
      <p:sp>
        <p:nvSpPr>
          <p:cNvPr id="10" name="Text 8"/>
          <p:cNvSpPr/>
          <p:nvPr/>
        </p:nvSpPr>
        <p:spPr>
          <a:xfrm>
            <a:off x="9449872" y="4213622"/>
            <a:ext cx="3156347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Как и любая цифровая система, виртуальная доска может быть подвержена техническим неполадкам.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>
              <a:alpha val="85000"/>
            </a:srgbClr>
          </a:solidFill>
        </p:spPr>
      </p:sp>
      <p:sp>
        <p:nvSpPr>
          <p:cNvPr id="6" name="Text 3"/>
          <p:cNvSpPr/>
          <p:nvPr/>
        </p:nvSpPr>
        <p:spPr>
          <a:xfrm>
            <a:off x="2037993" y="876776"/>
            <a:ext cx="6107549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Монетизация проекта</a:t>
            </a:r>
            <a:endParaRPr lang="en-US" sz="4375" dirty="0"/>
          </a:p>
        </p:txBody>
      </p:sp>
      <p:sp>
        <p:nvSpPr>
          <p:cNvPr id="7" name="Shape 4"/>
          <p:cNvSpPr/>
          <p:nvPr/>
        </p:nvSpPr>
        <p:spPr>
          <a:xfrm>
            <a:off x="2037993" y="4806315"/>
            <a:ext cx="10554414" cy="44410"/>
          </a:xfrm>
          <a:prstGeom prst="rect">
            <a:avLst/>
          </a:prstGeom>
          <a:solidFill>
            <a:srgbClr val="C9C9CE"/>
          </a:solidFill>
        </p:spPr>
      </p:sp>
      <p:sp>
        <p:nvSpPr>
          <p:cNvPr id="8" name="Shape 5"/>
          <p:cNvSpPr/>
          <p:nvPr/>
        </p:nvSpPr>
        <p:spPr>
          <a:xfrm>
            <a:off x="4598849" y="4028718"/>
            <a:ext cx="44410" cy="777597"/>
          </a:xfrm>
          <a:prstGeom prst="rect">
            <a:avLst/>
          </a:prstGeom>
          <a:solidFill>
            <a:srgbClr val="C9C9CE"/>
          </a:solidFill>
        </p:spPr>
      </p:sp>
      <p:sp>
        <p:nvSpPr>
          <p:cNvPr id="9" name="Shape 6"/>
          <p:cNvSpPr/>
          <p:nvPr/>
        </p:nvSpPr>
        <p:spPr>
          <a:xfrm>
            <a:off x="4371142" y="455640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DEDEE9"/>
          </a:solidFill>
        </p:spPr>
      </p:sp>
      <p:sp>
        <p:nvSpPr>
          <p:cNvPr id="10" name="Text 7"/>
          <p:cNvSpPr/>
          <p:nvPr/>
        </p:nvSpPr>
        <p:spPr>
          <a:xfrm>
            <a:off x="4557236" y="4598075"/>
            <a:ext cx="127754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1</a:t>
            </a:r>
            <a:endParaRPr lang="en-US" sz="2625" dirty="0"/>
          </a:p>
        </p:txBody>
      </p:sp>
      <p:sp>
        <p:nvSpPr>
          <p:cNvPr id="11" name="Text 8"/>
          <p:cNvSpPr/>
          <p:nvPr/>
        </p:nvSpPr>
        <p:spPr>
          <a:xfrm>
            <a:off x="3232309" y="1904405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Подписка</a:t>
            </a:r>
            <a:endParaRPr lang="en-US" sz="2185" dirty="0"/>
          </a:p>
        </p:txBody>
      </p:sp>
      <p:sp>
        <p:nvSpPr>
          <p:cNvPr id="12" name="Text 9"/>
          <p:cNvSpPr/>
          <p:nvPr/>
        </p:nvSpPr>
        <p:spPr>
          <a:xfrm>
            <a:off x="2260163" y="2384822"/>
            <a:ext cx="4721781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Предоставление базового доступа бесплатно, с возможностью оформления платной подписки для расширенного функционала.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292995" y="4806315"/>
            <a:ext cx="44410" cy="777597"/>
          </a:xfrm>
          <a:prstGeom prst="rect">
            <a:avLst/>
          </a:prstGeom>
          <a:solidFill>
            <a:srgbClr val="C9C9CE"/>
          </a:solidFill>
        </p:spPr>
      </p:sp>
      <p:sp>
        <p:nvSpPr>
          <p:cNvPr id="14" name="Shape 11"/>
          <p:cNvSpPr/>
          <p:nvPr/>
        </p:nvSpPr>
        <p:spPr>
          <a:xfrm>
            <a:off x="7065288" y="455640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DEDEE9"/>
          </a:solidFill>
        </p:spPr>
      </p:sp>
      <p:sp>
        <p:nvSpPr>
          <p:cNvPr id="15" name="Text 12"/>
          <p:cNvSpPr/>
          <p:nvPr/>
        </p:nvSpPr>
        <p:spPr>
          <a:xfrm>
            <a:off x="7228046" y="4598075"/>
            <a:ext cx="174308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2</a:t>
            </a:r>
            <a:endParaRPr lang="en-US" sz="2625" dirty="0"/>
          </a:p>
        </p:txBody>
      </p:sp>
      <p:sp>
        <p:nvSpPr>
          <p:cNvPr id="16" name="Text 13"/>
          <p:cNvSpPr/>
          <p:nvPr/>
        </p:nvSpPr>
        <p:spPr>
          <a:xfrm>
            <a:off x="5926455" y="5806202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Микротранзакции</a:t>
            </a:r>
            <a:endParaRPr lang="en-US" sz="2185" dirty="0"/>
          </a:p>
        </p:txBody>
      </p:sp>
      <p:sp>
        <p:nvSpPr>
          <p:cNvPr id="17" name="Text 14"/>
          <p:cNvSpPr/>
          <p:nvPr/>
        </p:nvSpPr>
        <p:spPr>
          <a:xfrm>
            <a:off x="4954310" y="6286619"/>
            <a:ext cx="4721781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Продажа дополнительных возможностей, таких как уникальные наборы фигур или дополнительные режимы игры.</a:t>
            </a:r>
            <a:endParaRPr lang="en-US" sz="1750" dirty="0"/>
          </a:p>
        </p:txBody>
      </p:sp>
      <p:sp>
        <p:nvSpPr>
          <p:cNvPr id="18" name="Shape 15"/>
          <p:cNvSpPr/>
          <p:nvPr/>
        </p:nvSpPr>
        <p:spPr>
          <a:xfrm>
            <a:off x="9987141" y="4028718"/>
            <a:ext cx="44410" cy="777597"/>
          </a:xfrm>
          <a:prstGeom prst="rect">
            <a:avLst/>
          </a:prstGeom>
          <a:solidFill>
            <a:srgbClr val="C9C9CE"/>
          </a:solidFill>
        </p:spPr>
      </p:sp>
      <p:sp>
        <p:nvSpPr>
          <p:cNvPr id="19" name="Shape 16"/>
          <p:cNvSpPr/>
          <p:nvPr/>
        </p:nvSpPr>
        <p:spPr>
          <a:xfrm>
            <a:off x="9759434" y="455640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DEDEE9"/>
          </a:solidFill>
        </p:spPr>
      </p:sp>
      <p:sp>
        <p:nvSpPr>
          <p:cNvPr id="20" name="Text 17"/>
          <p:cNvSpPr/>
          <p:nvPr/>
        </p:nvSpPr>
        <p:spPr>
          <a:xfrm>
            <a:off x="9928027" y="4598075"/>
            <a:ext cx="162639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3</a:t>
            </a:r>
            <a:endParaRPr lang="en-US" sz="2625" dirty="0"/>
          </a:p>
        </p:txBody>
      </p:sp>
      <p:sp>
        <p:nvSpPr>
          <p:cNvPr id="21" name="Text 18"/>
          <p:cNvSpPr/>
          <p:nvPr/>
        </p:nvSpPr>
        <p:spPr>
          <a:xfrm>
            <a:off x="8620601" y="2259806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Реклама</a:t>
            </a:r>
            <a:endParaRPr lang="en-US" sz="2185" dirty="0"/>
          </a:p>
        </p:txBody>
      </p:sp>
      <p:sp>
        <p:nvSpPr>
          <p:cNvPr id="22" name="Text 19"/>
          <p:cNvSpPr/>
          <p:nvPr/>
        </p:nvSpPr>
        <p:spPr>
          <a:xfrm>
            <a:off x="7648456" y="2740223"/>
            <a:ext cx="4721781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Размещение рекламных объявлений на платформе для монетизации бесплатного доступа.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2507</Words>
  <Application>WPS Presentation</Application>
  <PresentationFormat>On-screen Show (16:9)</PresentationFormat>
  <Paragraphs>125</Paragraphs>
  <Slides>10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6" baseType="lpstr">
      <vt:lpstr>Arial</vt:lpstr>
      <vt:lpstr>SimSun</vt:lpstr>
      <vt:lpstr>Wingdings</vt:lpstr>
      <vt:lpstr>Playfair Display</vt:lpstr>
      <vt:lpstr>Segoe Print</vt:lpstr>
      <vt:lpstr>Playfair Display</vt:lpstr>
      <vt:lpstr>Playfair Display</vt:lpstr>
      <vt:lpstr>Open Sans</vt:lpstr>
      <vt:lpstr>Open Sans</vt:lpstr>
      <vt:lpstr>Open Sans</vt:lpstr>
      <vt:lpstr>Calibri</vt:lpstr>
      <vt:lpstr>Microsoft YaHei</vt:lpstr>
      <vt:lpstr>Arial Unicode MS</vt:lpstr>
      <vt:lpstr>MingLiU-ExtB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dron5</cp:lastModifiedBy>
  <cp:revision>3</cp:revision>
  <dcterms:created xsi:type="dcterms:W3CDTF">2024-05-14T20:37:00Z</dcterms:created>
  <dcterms:modified xsi:type="dcterms:W3CDTF">2024-05-14T20:48:15Z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B286F41B5E1A432EB81BCACE730D3E55_13</vt:lpwstr>
  </property>
  <property fmtid="{D5CDD505-2E9C-101B-9397-08002B2CF9AE}" pid="3" name="KSOProductBuildVer">
    <vt:lpwstr>1049-12.2.0.16909</vt:lpwstr>
  </property>
</Properties>
</file>